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  <p:sldMasterId id="2147483964" r:id="rId2"/>
  </p:sldMasterIdLst>
  <p:notesMasterIdLst>
    <p:notesMasterId r:id="rId25"/>
  </p:notesMasterIdLst>
  <p:sldIdLst>
    <p:sldId id="323" r:id="rId3"/>
    <p:sldId id="372" r:id="rId4"/>
    <p:sldId id="381" r:id="rId5"/>
    <p:sldId id="363" r:id="rId6"/>
    <p:sldId id="362" r:id="rId7"/>
    <p:sldId id="378" r:id="rId8"/>
    <p:sldId id="324" r:id="rId9"/>
    <p:sldId id="374" r:id="rId10"/>
    <p:sldId id="375" r:id="rId11"/>
    <p:sldId id="325" r:id="rId12"/>
    <p:sldId id="376" r:id="rId13"/>
    <p:sldId id="360" r:id="rId14"/>
    <p:sldId id="379" r:id="rId15"/>
    <p:sldId id="377" r:id="rId16"/>
    <p:sldId id="380" r:id="rId17"/>
    <p:sldId id="361" r:id="rId18"/>
    <p:sldId id="335" r:id="rId19"/>
    <p:sldId id="367" r:id="rId20"/>
    <p:sldId id="370" r:id="rId21"/>
    <p:sldId id="371" r:id="rId22"/>
    <p:sldId id="382" r:id="rId23"/>
    <p:sldId id="366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DEB7DF0-D59E-43F3-898A-ABD7A509E9F8}">
          <p14:sldIdLst>
            <p14:sldId id="323"/>
            <p14:sldId id="372"/>
            <p14:sldId id="381"/>
            <p14:sldId id="363"/>
            <p14:sldId id="362"/>
            <p14:sldId id="378"/>
            <p14:sldId id="324"/>
            <p14:sldId id="374"/>
            <p14:sldId id="375"/>
            <p14:sldId id="325"/>
            <p14:sldId id="376"/>
            <p14:sldId id="360"/>
            <p14:sldId id="379"/>
            <p14:sldId id="377"/>
            <p14:sldId id="380"/>
            <p14:sldId id="361"/>
            <p14:sldId id="335"/>
            <p14:sldId id="367"/>
            <p14:sldId id="370"/>
            <p14:sldId id="371"/>
            <p14:sldId id="382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Dobychin" initials="AD" lastIdx="1" clrIdx="0">
    <p:extLst>
      <p:ext uri="{19B8F6BF-5375-455C-9EA6-DF929625EA0E}">
        <p15:presenceInfo xmlns:p15="http://schemas.microsoft.com/office/powerpoint/2012/main" userId="Alexander Dobych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E7FC"/>
    <a:srgbClr val="66FF66"/>
    <a:srgbClr val="BDF5B5"/>
    <a:srgbClr val="DA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59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70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95C20-06D7-401F-80BF-B6666D85ED4F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254B2-F66A-48E1-A7FA-10CC2312B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1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254B2-F66A-48E1-A7FA-10CC2312B72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4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9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1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0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5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83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782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66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82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49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799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1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53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27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04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653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128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966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442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6B4A9-1611-4792-9094-5F34BCA07E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33C77-0158-454C-844F-B7AB9BD7DAD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93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5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0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0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1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1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1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3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6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70C6-E934-4EFE-890C-7BB1D1DE17B7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B5AADF-D6BD-484A-BC51-E0753F7E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9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&#1096;&#1082;&#1086;&#1083;&#1072;25.&#1077;&#1082;&#1072;&#1090;&#1077;&#1088;&#1080;&#1085;&#1073;&#1091;&#1088;&#1075;.&#1088;&#1092;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7632" y="249437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 В  МУНИЦИПАЛЬНОМ АВТОНОМНОМ ОБЩЕОБРАЗОВАТЕЛЬНОМ УЧРЕЖДЕНИИ-СРЕДНЕЙ ОБЩЕОБРАЗОВАТЕЛЬНОЙ ШКОЛЕ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№25 ИМЕНИ В.Г. ФЕОФАНОВА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6441D46B-FEAC-0125-7F02-ECC6950A5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172" y="3215756"/>
            <a:ext cx="4718481" cy="3235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9951" y="1850019"/>
            <a:ext cx="4571732" cy="3235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" y="106330"/>
            <a:ext cx="1466088" cy="146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4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129693"/>
              </p:ext>
            </p:extLst>
          </p:nvPr>
        </p:nvGraphicFramePr>
        <p:xfrm>
          <a:off x="246888" y="1138944"/>
          <a:ext cx="11521440" cy="53441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269318">
                  <a:extLst>
                    <a:ext uri="{9D8B030D-6E8A-4147-A177-3AD203B41FA5}">
                      <a16:colId xmlns:a16="http://schemas.microsoft.com/office/drawing/2014/main" val="3066762883"/>
                    </a:ext>
                  </a:extLst>
                </a:gridCol>
                <a:gridCol w="5252122">
                  <a:extLst>
                    <a:ext uri="{9D8B030D-6E8A-4147-A177-3AD203B41FA5}">
                      <a16:colId xmlns:a16="http://schemas.microsoft.com/office/drawing/2014/main" val="1389996553"/>
                    </a:ext>
                  </a:extLst>
                </a:gridCol>
              </a:tblGrid>
              <a:tr h="4155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категории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719972"/>
                  </a:ext>
                </a:extLst>
              </a:tr>
              <a:tr h="356616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детей, имеющих право первоочередного зачисления 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29282"/>
                  </a:ext>
                </a:extLst>
              </a:tr>
              <a:tr h="1984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Дети сотрудников органов уголовно-исполнительной системы, имеющих специальные звания и проходящих службу в учреждениях и органах уголовно-исполнительной системы, органах принудительного исполнения Российской Федерации, федеральной противопожарной службы Государственной противопожарной службы, таможенных органов Российской Федерации.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30.12.2012            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723270"/>
                  </a:ext>
                </a:extLst>
              </a:tr>
              <a:tr h="39388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Дети сотрудников полиции.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07.02.2011          № 3-ФЗ «О полиции»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319878"/>
                  </a:ext>
                </a:extLst>
              </a:tr>
              <a:tr h="5908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Дети военнослужащих по месту жительства их семей.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27.05.1998          № 76-ФЗ «О статусе военнослужащих»</a:t>
                      </a:r>
                      <a:r>
                        <a:rPr kumimoji="0" lang="ru-R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(Постановление Администрации города Екатеринбурга от 02.03.2023№493«О закреплении муниципальных общеобразовательных организаций за территориями муниципального образования «город Екатеринбург» (с изменениями)).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407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04288" y="17373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категории детей</a:t>
            </a:r>
          </a:p>
        </p:txBody>
      </p:sp>
    </p:spTree>
    <p:extLst>
      <p:ext uri="{BB962C8B-B14F-4D97-AF65-F5344CB8AC3E}">
        <p14:creationId xmlns:p14="http://schemas.microsoft.com/office/powerpoint/2010/main" val="183187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4288" y="17373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категории детей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88851"/>
              </p:ext>
            </p:extLst>
          </p:nvPr>
        </p:nvGraphicFramePr>
        <p:xfrm>
          <a:off x="541176" y="1054359"/>
          <a:ext cx="10487608" cy="49682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232848">
                  <a:extLst>
                    <a:ext uri="{9D8B030D-6E8A-4147-A177-3AD203B41FA5}">
                      <a16:colId xmlns:a16="http://schemas.microsoft.com/office/drawing/2014/main" val="2156664928"/>
                    </a:ext>
                  </a:extLst>
                </a:gridCol>
                <a:gridCol w="4254760">
                  <a:extLst>
                    <a:ext uri="{9D8B030D-6E8A-4147-A177-3AD203B41FA5}">
                      <a16:colId xmlns:a16="http://schemas.microsoft.com/office/drawing/2014/main" val="4149966977"/>
                    </a:ext>
                  </a:extLst>
                </a:gridCol>
              </a:tblGrid>
              <a:tr h="13536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детей, имеющих право преимущественного зачисления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658182"/>
                  </a:ext>
                </a:extLst>
              </a:tr>
              <a:tr h="18877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431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семью, при приеме в образовательную организацию, в которой обучаются их брат и (или) сестра (полнородные 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неполнородные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детей, за исключением случаев, предусмотренных частями 5 и 6 статьи 67 Федерального закона от 29.12.2012 № 273-ФЗ «Об образовании в Российской Федерации»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кодекс Российской Федерации; Федеральный закон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29.12.2012 № 273-ФЗ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 образовании в Российской Федерации»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(основание Приказ Министерства просвещения РФ от 02.09.2020 № 458 «Об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утверждении Порядка приема на обучение по образовательным программам начального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общего, основного общего и среднего общего образования»).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города от 02.03.2023 № 493 «О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закреплении муниципальных общеобразовательных организаций за территориями муниципального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«город Екатеринбург» (с изменениями)).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789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08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33450"/>
            <a:ext cx="10972800" cy="7953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подачи заявления: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139950"/>
            <a:ext cx="10972800" cy="563245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электронном виде через Единый портал Государственных и муниципальных услуг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ЕПГУ)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лично через Многофункциональный центр предоставления государственных и муниципальных услуг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(ГБУ СО МФЦ)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лично в общеобразовательную организацию (по отдельному графику, размещенному на официальном сайте организации);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заказным письмом с уведомлением о вручении через организации почтовой связи.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F99E73-9EEE-3CBC-2BD2-BF3A4FA15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03" y="386679"/>
            <a:ext cx="1594198" cy="15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C0D64-1005-43CC-AA60-F9D5F552FD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1525"/>
            <a:ext cx="10972800" cy="8223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нет регистрации на ЕПГУ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(нет учетной записи)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5C4892-6EA5-2963-B8F6-FEC9A1396C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3670" y="2544417"/>
            <a:ext cx="8889793" cy="354205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родитель не был зарегистрирован на ЕПГУ (не получал, не подтверждал учетную запись), то можно подойти в отделения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СО МФЦ, и вместе с консультантами в зоне общественного доступа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необходимые данные для регистрации на ЕПГУ и получить подтверждение учетной записи.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8FE86C-81F2-494B-5AF6-E4B3A6B74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03" y="386679"/>
            <a:ext cx="1594198" cy="15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65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1779670"/>
            <a:ext cx="11234057" cy="329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</a:rPr>
              <a:t>С 18 по 31 марта</a:t>
            </a:r>
            <a:r>
              <a:rPr lang="ru-RU" sz="2400" b="1" dirty="0"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</a:rPr>
              <a:t> у заявителей на ЕПГУ есть возможность сформировать предварительное заявление с последующим его сохранением в личном кабинете. Время создания черновика не будет учитываться при регистрации заявления.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</a:rPr>
              <a:t>1 апреля текущего года в 00:00 у заявителей, имеющих предварительное заявление, появится возможности его отправки, использовав кнопку «Отправить заявление». </a:t>
            </a:r>
          </a:p>
          <a:p>
            <a:pPr marL="91440"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6430" y="794785"/>
            <a:ext cx="949856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Подача заявления через ЕПГУ:</a:t>
            </a:r>
            <a: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348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9EA7F-C453-0FF9-FF73-14DF6890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1969" y="320581"/>
            <a:ext cx="8596668" cy="6207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очереди в 1 класс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B2444-9A5D-6B20-3037-CA97D4101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26" y="1177727"/>
            <a:ext cx="6058042" cy="5049337"/>
          </a:xfrm>
        </p:spPr>
        <p:txBody>
          <a:bodyPr>
            <a:noAutofit/>
          </a:bodyPr>
          <a:lstStyle/>
          <a:p>
            <a:r>
              <a:rPr lang="ru-RU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будет осуществляться на Официальном портале Екатеринбурга (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екатеринбург.рф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«Жителям» –«Образование» –«Проверка очереди в 1 класс» –</a:t>
            </a:r>
            <a:r>
              <a:rPr lang="ru-RU" sz="2000" b="1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https://екатеринбург.рф/жителям/образование/proverka-zapisi-v-shkolu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соответствии с номером заявления, зарегистрированным в ГИС.</a:t>
            </a:r>
            <a:endParaRPr lang="ru-RU" sz="20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Заявления, зарегистрированные в отношении ребенка, имеющего внеочередное, первоочередное или преимущественное право зачисления в учреждение, выстраиваются в очередь без учета даты и времени подачи заявления.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056F5-F373-F27C-04F8-C7F482944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682" y="630936"/>
            <a:ext cx="5465064" cy="5824727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2FD1B6A-D11F-89B8-CB45-80D86BF34022}"/>
              </a:ext>
            </a:extLst>
          </p:cNvPr>
          <p:cNvCxnSpPr/>
          <p:nvPr/>
        </p:nvCxnSpPr>
        <p:spPr>
          <a:xfrm>
            <a:off x="6096000" y="3421705"/>
            <a:ext cx="2499360" cy="1865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54F8B05-1729-5F2A-B3C0-F359F48CEE98}"/>
              </a:ext>
            </a:extLst>
          </p:cNvPr>
          <p:cNvCxnSpPr/>
          <p:nvPr/>
        </p:nvCxnSpPr>
        <p:spPr>
          <a:xfrm flipH="1" flipV="1">
            <a:off x="5696712" y="3099816"/>
            <a:ext cx="399288" cy="32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1AE47D3-6ABF-660B-257F-79F8DAF92331}"/>
              </a:ext>
            </a:extLst>
          </p:cNvPr>
          <p:cNvCxnSpPr>
            <a:cxnSpLocks/>
          </p:cNvCxnSpPr>
          <p:nvPr/>
        </p:nvCxnSpPr>
        <p:spPr>
          <a:xfrm flipH="1" flipV="1">
            <a:off x="5585460" y="2988673"/>
            <a:ext cx="463296" cy="393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10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FD6EB1-DD05-4748-93DF-A4B0576BDA76}"/>
              </a:ext>
            </a:extLst>
          </p:cNvPr>
          <p:cNvSpPr txBox="1"/>
          <p:nvPr/>
        </p:nvSpPr>
        <p:spPr>
          <a:xfrm>
            <a:off x="363415" y="519113"/>
            <a:ext cx="11677135" cy="16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первый класс принимаются дети,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достигшие на 01.09.2026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 6 лет и 6 месяцев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не позже достижения ими возраста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лет.</a:t>
            </a:r>
            <a:endParaRPr lang="ru-RU" sz="1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b="1" dirty="0">
                <a:latin typeface="Georgia" panose="02040502050405020303" pitchFamily="18" charset="0"/>
              </a:rPr>
              <a:t>В соответствии с ФЗ № 273 Департамент образования вправе разрешить приём детей в школу в более раннем или более позднем возрасте.</a:t>
            </a:r>
            <a:r>
              <a:rPr lang="ru-RU" sz="1600" dirty="0">
                <a:latin typeface="Georgia" panose="02040502050405020303" pitchFamily="18" charset="0"/>
              </a:rPr>
              <a:t> При зачислении ребенка в возрасте до 6,6 или старше 8 лет родителям необходимо представить документы: 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33338"/>
            <a:ext cx="10972800" cy="3810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кампания 2026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20226"/>
              </p:ext>
            </p:extLst>
          </p:nvPr>
        </p:nvGraphicFramePr>
        <p:xfrm>
          <a:off x="518159" y="1938528"/>
          <a:ext cx="11382293" cy="3840187"/>
        </p:xfrm>
        <a:graphic>
          <a:graphicData uri="http://schemas.openxmlformats.org/drawingml/2006/table">
            <a:tbl>
              <a:tblPr firstRow="1" firstCol="1" bandRow="1"/>
              <a:tblGrid>
                <a:gridCol w="3246597">
                  <a:extLst>
                    <a:ext uri="{9D8B030D-6E8A-4147-A177-3AD203B41FA5}">
                      <a16:colId xmlns:a16="http://schemas.microsoft.com/office/drawing/2014/main" val="3216929399"/>
                    </a:ext>
                  </a:extLst>
                </a:gridCol>
                <a:gridCol w="1699613">
                  <a:extLst>
                    <a:ext uri="{9D8B030D-6E8A-4147-A177-3AD203B41FA5}">
                      <a16:colId xmlns:a16="http://schemas.microsoft.com/office/drawing/2014/main" val="2631805727"/>
                    </a:ext>
                  </a:extLst>
                </a:gridCol>
                <a:gridCol w="6436083">
                  <a:extLst>
                    <a:ext uri="{9D8B030D-6E8A-4147-A177-3AD203B41FA5}">
                      <a16:colId xmlns:a16="http://schemas.microsoft.com/office/drawing/2014/main" val="1915840869"/>
                    </a:ext>
                  </a:extLst>
                </a:gridCol>
              </a:tblGrid>
              <a:tr h="790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Обращение в Комиссию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161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57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Подлинник или скан-копия*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161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Оформляется на имя начальника Департамента образования Администрации города Екатеринбурга в свободной форме. В обращении поясняются причины невозможности начала обучения ребенка в первом классе в установленном законодательством возрасте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161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277203"/>
                  </a:ext>
                </a:extLst>
              </a:tr>
              <a:tr h="1023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1930" algn="l"/>
                          <a:tab pos="26797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педагога-психолога о психологической готовности ребенка к обучению в школе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161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Подлинник или скан-копия*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161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Выдается государственными, муниципальными или частными учреждениями, осуществляющими психолого-педагогическую поддержку несовершеннолетних, имеющими лицензию на осуществление данного вида деятельности. Заключение оформляется на официальном бланке учреждения. Срок действия заключения – 1 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161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14972"/>
                  </a:ext>
                </a:extLst>
              </a:tr>
              <a:tr h="19199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Медицинская карта ребенка для образовательных учреждений дошкольного, начального общего, основного общего, среднего (полного) общего образования, учреждений начального и среднего профессионального образования, детских домов и школ-интернатов</a:t>
                      </a:r>
                    </a:p>
                  </a:txBody>
                  <a:tcPr marL="143161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Подлинник или скан-копия*</a:t>
                      </a:r>
                    </a:p>
                  </a:txBody>
                  <a:tcPr marL="143161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Оформляется по форме № 026/у-2000, утвержденной Приказом Министерства здравоохранения Российской Федерации. Медицинская карта ребенка должна содержать сведения о прохождении ребенком медицинского осмотра для поступления в первый класс. Учитываются медицинские результаты обследования ребенка, выданные в текущем году.  При предъявлении документов в электронном виде представляется титульный лист медицинской карты ребенка и раздел 6 «Данные плановых профилактических медицинских осмотров»</a:t>
                      </a:r>
                    </a:p>
                  </a:txBody>
                  <a:tcPr marL="143161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46422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0855" y="5778715"/>
            <a:ext cx="11677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 рассмотрение Комиссии родители могут представить в школу, МФЦ или направить по почте России. Комиссия по рассмотрению вопросов обучения детей, не достигших школьного возраста или достигших возраста 8 лет и старше, создана в Департаменте образования, телефон горячей линии в Академическом районе : 304-16-56. </a:t>
            </a:r>
          </a:p>
        </p:txBody>
      </p:sp>
    </p:spTree>
    <p:extLst>
      <p:ext uri="{BB962C8B-B14F-4D97-AF65-F5344CB8AC3E}">
        <p14:creationId xmlns:p14="http://schemas.microsoft.com/office/powerpoint/2010/main" val="4127599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10972800" cy="512763"/>
          </a:xfrm>
        </p:spPr>
        <p:txBody>
          <a:bodyPr>
            <a:noAutofit/>
          </a:bodyPr>
          <a:lstStyle/>
          <a:p>
            <a:pPr indent="198755" algn="ctr"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Правила распределения обучающихся по классам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4838" y="825500"/>
            <a:ext cx="10972800" cy="57608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обучающихся, зачисленных в 1 класс, по классам проводится до 20 августа текущего года.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Распределение по классам организовано по принципам: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наполняемость классов не более 32 человек и не менее 25 человек в классе;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равное количество девочек и мальчиков в классе (допустима небольшая разница по количеству);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присутствие фамилий обучающихся, начинающихся на разные буквы алфавита.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Распределение по корпусам МАОУ-СОШ №25 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корпус на Цветоносную,2  относятся п. Медный и сады около Медного, пер. Терновый. Корпус на Феофанова- все остальные адреса.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Выбор учителя, одноклассников и литеры класса не предусмотрен.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Допускается в срок с 6 по 30 июля текущего года родителям (законным представителям) ребёнка подать на имя директора МАОУ-СОШ №25 заявление о распределении детей в один класс с указанием причин такого решения. В заявлении подписываются все заявители.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Удовлетворение заявлений родителей (законных представителей) возможно только при соблюдении при распределении по классам условий, указанных в пункте 3,4.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Списки обучающихся по классам с указанием литеры и учителя размещаются на информационном стенде МАОУ-СОШ №25 и на официальном сайте МАОУ-СОШ №25, в сети Интернет не позднее 25 августа текущего года.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892" y="1081276"/>
            <a:ext cx="1118616" cy="11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7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60525" y="112713"/>
            <a:ext cx="10531475" cy="11668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учебников по программе «Школа России» (издательство «Просвещение»)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0" y="1778000"/>
            <a:ext cx="5497513" cy="4703763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2400" b="1" i="1" dirty="0">
                <a:latin typeface="Franklin Gothic Heavy" pitchFamily="34" charset="0"/>
              </a:rPr>
              <a:t>	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 построен на единых для всех учебных предметов основополагающих принципах, имеет полное программно-методическое сопровождение и гарантирует преемственность с дошкольным образованием. 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https://im0-tub-ru.yandex.net/i?id=d323412bbc3850b53fb30a5dd2b930ae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0" y="180109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rosv.ru/Attachment.aspx?Id=34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280" y="1213777"/>
            <a:ext cx="6374334" cy="1236621"/>
          </a:xfrm>
          <a:prstGeom prst="rect">
            <a:avLst/>
          </a:prstGeom>
          <a:noFill/>
        </p:spPr>
      </p:pic>
      <p:pic>
        <p:nvPicPr>
          <p:cNvPr id="8" name="Picture 4" descr="http://www.prosv.ru/Attachment.aspx?Id=343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280" y="2640137"/>
            <a:ext cx="6374334" cy="1236620"/>
          </a:xfrm>
          <a:prstGeom prst="rect">
            <a:avLst/>
          </a:prstGeom>
          <a:noFill/>
        </p:spPr>
      </p:pic>
      <p:pic>
        <p:nvPicPr>
          <p:cNvPr id="9" name="Picture 6" descr="http://www.prosv.ru/Attachment.aspx?Id=343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280" y="4066495"/>
            <a:ext cx="6358868" cy="1233620"/>
          </a:xfrm>
          <a:prstGeom prst="rect">
            <a:avLst/>
          </a:prstGeom>
          <a:noFill/>
        </p:spPr>
      </p:pic>
      <p:pic>
        <p:nvPicPr>
          <p:cNvPr id="10" name="Picture 8" descr="http://www.prosv.ru/Attachment.aspx?Id=343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9280" y="5465674"/>
            <a:ext cx="6358868" cy="1233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79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9225"/>
            <a:ext cx="9248775" cy="7032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учебных принадлежностей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9425" y="987425"/>
            <a:ext cx="11712575" cy="54133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Рюкзак школьный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Пенал: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шариковая ручка с синей пастой – 2 шт.,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с зелёной пастой – 1 шт.,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карандаш,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ластик,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закрытая точилка,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15 см)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карандаши (не больше 12 цветов)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Клей-карандаш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 в клетку (не крупную) – 5 шт.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 в узкую косую линейку – 5 шт.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Обложки для учебников – 5 шт. (размер 20*26см)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Обложки для тетрадей – 10 шт.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54" y="1664462"/>
            <a:ext cx="5448646" cy="39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4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3920" y="502920"/>
            <a:ext cx="10168128" cy="515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граждан осуществляется в соответствии с требованиями: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№ 273-ФЗ «Об образовании в Российской Федерации»;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приказа Министерства просвещения РФ от 02.09.2020 № 458 «Об утверждении порядка приема на обучение по образовательным программам начального общего, основного общего и среднего  общего образования» (далее – Порядок);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Постановления Администрации города Екатеринбурга «О закреплении территорий за муниципальными общеобразовательными организациями муниципального образования «город Екатеринбург» от 17.03.2026 № 488 (с изменениями);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Административного регламента предоставления муниципальной услуги «Прием заявлений о  зачислении в муниципальные образовательные организации, реализующие программы общего образования», утвержденного Постановлением Администрации города Екатеринбурга от 13.12.2019 № 2944 (с изменениями).</a:t>
            </a:r>
          </a:p>
        </p:txBody>
      </p:sp>
    </p:spTree>
    <p:extLst>
      <p:ext uri="{BB962C8B-B14F-4D97-AF65-F5344CB8AC3E}">
        <p14:creationId xmlns:p14="http://schemas.microsoft.com/office/powerpoint/2010/main" val="216712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1788"/>
            <a:ext cx="8596313" cy="51752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для труда(технологии)технологии и ИЗО: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1060" y="1246187"/>
            <a:ext cx="5115339" cy="48895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Клеёнка на парту (50*60 см)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(подписать ФИ)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Акварель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Кисти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Баночка-непроливайка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картон А4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картон А4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бумага А4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в футляре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для лепки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25 см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ПВА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Фартук и нарукавники – по желанию</a:t>
            </a:r>
          </a:p>
        </p:txBody>
      </p:sp>
      <p:pic>
        <p:nvPicPr>
          <p:cNvPr id="2050" name="Picture 2" descr="https://cdn1.ozone.ru/multimedia/10110250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7" b="12459"/>
          <a:stretch/>
        </p:blipFill>
        <p:spPr bwMode="auto">
          <a:xfrm>
            <a:off x="5543388" y="969691"/>
            <a:ext cx="3314006" cy="26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oods.kaypu.com/photo/5b90fdfe384e1f637e654f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87" y="3573021"/>
            <a:ext cx="3178049" cy="31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24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E4DCF56-AACA-D19C-0511-7ABE15E6E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60979"/>
              </p:ext>
            </p:extLst>
          </p:nvPr>
        </p:nvGraphicFramePr>
        <p:xfrm>
          <a:off x="1524001" y="2238233"/>
          <a:ext cx="8640416" cy="4334845"/>
        </p:xfrm>
        <a:graphic>
          <a:graphicData uri="http://schemas.openxmlformats.org/drawingml/2006/table">
            <a:tbl>
              <a:tblPr/>
              <a:tblGrid>
                <a:gridCol w="3066249">
                  <a:extLst>
                    <a:ext uri="{9D8B030D-6E8A-4147-A177-3AD203B41FA5}">
                      <a16:colId xmlns:a16="http://schemas.microsoft.com/office/drawing/2014/main" val="2123842656"/>
                    </a:ext>
                  </a:extLst>
                </a:gridCol>
                <a:gridCol w="3479527">
                  <a:extLst>
                    <a:ext uri="{9D8B030D-6E8A-4147-A177-3AD203B41FA5}">
                      <a16:colId xmlns:a16="http://schemas.microsoft.com/office/drawing/2014/main" val="3572253093"/>
                    </a:ext>
                  </a:extLst>
                </a:gridCol>
                <a:gridCol w="2094640">
                  <a:extLst>
                    <a:ext uri="{9D8B030D-6E8A-4147-A177-3AD203B41FA5}">
                      <a16:colId xmlns:a16="http://schemas.microsoft.com/office/drawing/2014/main" val="271256314"/>
                    </a:ext>
                  </a:extLst>
                </a:gridCol>
              </a:tblGrid>
              <a:tr h="230822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buNone/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</a:rPr>
                        <a:t>Корпус </a:t>
                      </a:r>
                      <a:endParaRPr lang="ru-RU" sz="1600" b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433" marR="42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buNone/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</a:rPr>
                        <a:t>Дата</a:t>
                      </a:r>
                      <a:endParaRPr lang="ru-RU" sz="1600" b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433" marR="42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buNone/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</a:rPr>
                        <a:t>Время</a:t>
                      </a:r>
                      <a:endParaRPr lang="ru-RU" sz="1600" b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433" marR="42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419199"/>
                  </a:ext>
                </a:extLst>
              </a:tr>
              <a:tr h="86170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>ул. Цветоносная, 2</a:t>
                      </a:r>
                      <a:b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>ул. Феофанова, 10</a:t>
                      </a:r>
                      <a:endParaRPr lang="ru-RU" sz="1600" b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433" marR="42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>01.04.2026</a:t>
                      </a:r>
                      <a:b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>01.04.2026</a:t>
                      </a:r>
                      <a:endParaRPr lang="ru-RU" sz="1600" b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433" marR="42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>08.00 - 20.00</a:t>
                      </a:r>
                      <a:b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> 08.00 - 20.00</a:t>
                      </a:r>
                      <a:endParaRPr lang="ru-RU" sz="1600" b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433" marR="42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10971"/>
                  </a:ext>
                </a:extLst>
              </a:tr>
              <a:tr h="1757880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buNone/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</a:rPr>
                        <a:t>приемная директора</a:t>
                      </a:r>
                      <a:endParaRPr lang="ru-RU" sz="1600" b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</a:rPr>
                        <a:t>(ул. Феофанова, 10)</a:t>
                      </a:r>
                      <a:r>
                        <a:rPr lang="ru-RU" sz="1600" b="0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29467" marR="29467" marT="58935" marB="5893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>четверг (02.04, 09.04, 16.04, 23.04, 07.05, 14.05, 21.05, 28.05, 04.06, 11.06, 18.06, 25.06, 30.06.2026 г.)</a:t>
                      </a: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600" b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9467" marR="29467" marT="58935" marB="5893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ru-RU" sz="1600" b="1" dirty="0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>14.00 – 16.30</a:t>
                      </a:r>
                      <a:endParaRPr lang="ru-RU" sz="1600" b="0" dirty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9467" marR="29467" marT="58935" marB="5893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580767"/>
                  </a:ext>
                </a:extLst>
              </a:tr>
              <a:tr h="1484434"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buNone/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</a:rPr>
                        <a:t>приемная директора</a:t>
                      </a:r>
                      <a:endParaRPr lang="ru-RU" sz="1600" b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>
                        <a:lnSpc>
                          <a:spcPts val="1650"/>
                        </a:lnSpc>
                        <a:buNone/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</a:rPr>
                        <a:t>(ул. Цветоносная, 2)</a:t>
                      </a:r>
                      <a:endParaRPr lang="ru-RU" sz="1600" b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9467" marR="29467" marT="58935" marB="5893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buNone/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>вторник (07.04, 14.04, 21.04, 28.04, 30.04, 05.05, 12.05, 19.05, 26.05, 02.06, 09.06, 16.06, 23.06.2026 г.)</a:t>
                      </a:r>
                      <a:r>
                        <a:rPr lang="ru-RU" sz="1600" b="0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/>
                      </a:r>
                      <a:br>
                        <a:rPr lang="ru-RU" sz="1600" b="0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endParaRPr lang="ru-RU" sz="1600" b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9467" marR="29467" marT="58935" marB="5893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buNone/>
                      </a:pPr>
                      <a:r>
                        <a:rPr lang="ru-RU" sz="1600" b="1" dirty="0">
                          <a:solidFill>
                            <a:srgbClr val="555555"/>
                          </a:solidFill>
                          <a:effectLst/>
                          <a:latin typeface="Tahoma" panose="020B0604030504040204" pitchFamily="34" charset="0"/>
                        </a:rPr>
                        <a:t>09.30 - 12.00</a:t>
                      </a:r>
                      <a:endParaRPr lang="ru-RU" sz="1600" b="0" dirty="0">
                        <a:solidFill>
                          <a:srgbClr val="555555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9467" marR="29467" marT="58935" marB="58935" anchor="ctr">
                    <a:lnL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55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82002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B55E101-FA8A-8031-62FF-BDA9FC8FF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891881"/>
            <a:ext cx="63451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График работы приемной комиссии 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приему заявлений и документов в первый класс 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01.04.2026г. по 30.06.2026г.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25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66191" y="4957763"/>
            <a:ext cx="10084422" cy="143473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Сайт школы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en-US" sz="2800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ru-RU" sz="2800" dirty="0">
                <a:solidFill>
                  <a:srgbClr val="0070C0"/>
                </a:solidFill>
                <a:hlinkClick r:id="rId2"/>
              </a:rPr>
              <a:t>школа25.екатеринбург.рф/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Телефон: </a:t>
            </a:r>
            <a:r>
              <a:rPr lang="ru-RU" sz="2800" dirty="0">
                <a:solidFill>
                  <a:schemeClr val="tx1"/>
                </a:solidFill>
              </a:rPr>
              <a:t>+7(343)227-36-25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81" y="465500"/>
            <a:ext cx="6456782" cy="43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5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06" y="609600"/>
            <a:ext cx="8723497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ФЗ «Об образовании в РФ»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апреля 2025 года вступили в силу изменения внесенные в ст. 78 п. 2.1 и 2.2 ФЗ от 29.12.2023г. №273-ФЗ «Об образовании в РФ».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граждане принимаются на обучение при предъявлении документа подтверждающего законность их нахождения на территории РФ.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успешного прохождения тестирования на знание русского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329703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076367" y="313358"/>
            <a:ext cx="8596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образовательной деятельности для будущих первоклассников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376" y="2258461"/>
            <a:ext cx="10158983" cy="173373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Количество первых классов, планируемых к открытию –12+1 (всего 13)</a:t>
            </a:r>
          </a:p>
          <a:p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Количество  мест – 384+12 (всего 396)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Количество мест в первых классах на 2026-2027 учебный год - 396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7" y="252674"/>
            <a:ext cx="1632070" cy="1623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7EF5D-A975-7D57-2073-74C6C5C6BE1B}"/>
              </a:ext>
            </a:extLst>
          </p:cNvPr>
          <p:cNvSpPr txBox="1"/>
          <p:nvPr/>
        </p:nvSpPr>
        <p:spPr>
          <a:xfrm>
            <a:off x="2667000" y="4599539"/>
            <a:ext cx="6108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Постановлением Администрации    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Екатеринбурга № 406 от 05.03.2025 года создана 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объединенная территория для ОУ 25, 31</a:t>
            </a:r>
          </a:p>
        </p:txBody>
      </p:sp>
    </p:spTree>
    <p:extLst>
      <p:ext uri="{BB962C8B-B14F-4D97-AF65-F5344CB8AC3E}">
        <p14:creationId xmlns:p14="http://schemas.microsoft.com/office/powerpoint/2010/main" val="288469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4664"/>
            <a:ext cx="9144002" cy="3024336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417" y="-136435"/>
            <a:ext cx="11350996" cy="521519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84" y="1112550"/>
            <a:ext cx="3292024" cy="2197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2" y="1179576"/>
            <a:ext cx="3078081" cy="2095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9384" y="239787"/>
            <a:ext cx="8129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образовательной деятельности для будущих первоклассников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8264" y="1833977"/>
            <a:ext cx="3191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пос. Мичуринский,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Цветоносная, д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1-11 классы)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04" y="3861096"/>
            <a:ext cx="3321739" cy="18684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84" y="3758362"/>
            <a:ext cx="3292024" cy="2028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54880" y="4169664"/>
            <a:ext cx="2834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пос. Широкая Речка, ул. Феофанова, д.10  (1-4 классы)</a:t>
            </a:r>
          </a:p>
        </p:txBody>
      </p:sp>
    </p:spTree>
    <p:extLst>
      <p:ext uri="{BB962C8B-B14F-4D97-AF65-F5344CB8AC3E}">
        <p14:creationId xmlns:p14="http://schemas.microsoft.com/office/powerpoint/2010/main" val="35487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3295CB6-6497-A8DD-7074-6640932F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679" y="518160"/>
            <a:ext cx="7835729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документы необходимы для заполнения заявления: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D556C-EB83-69A9-EF84-EDEAD6F286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0584" y="1666875"/>
            <a:ext cx="7835729" cy="3881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для заполнения заявления:</a:t>
            </a:r>
            <a:endParaRPr lang="ru-RU" sz="2000" b="0" i="0" u="none" strike="noStrike" baseline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родителя (законного представителя);</a:t>
            </a:r>
            <a:endParaRPr lang="ru-RU" sz="20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ребенка;</a:t>
            </a:r>
            <a:endParaRPr lang="ru-RU" sz="20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 регистрации ребенка по месту жительства или пребывания;</a:t>
            </a:r>
            <a:endParaRPr lang="ru-RU" sz="20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внеочередное, первоочередное и преимущественное право зачисления в муниципальное образовательные организации (при наличии права).</a:t>
            </a:r>
            <a:endParaRPr lang="ru-RU" sz="2000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73CFF3-696F-7126-324E-C5FD9F764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03" y="386679"/>
            <a:ext cx="1594198" cy="15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76" y="448056"/>
            <a:ext cx="1170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81063"/>
            <a:ext cx="10972800" cy="3841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кампания 2026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428" y="1563624"/>
            <a:ext cx="11439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приема заявлений в первый класс: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00.00 часов 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по 30 июня текущего года будут подавать заявления граждане, проживающие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за школой территорией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граждане,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внеочередное, первоочередное и преимущественное право зачисления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Граждане, обладающие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преимущественным правом зачисления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подают заявления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территориальной привязки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Граждане, обладающие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внеочередным и первоочередным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 зачисления, подают заявление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адресной привязкой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документами заявление, поданное в период с 1 апреля по 30 июня текущего года, можно не позднее 30 июня текущего года (в том числе для родителей детей младше 6,6 и старше 8 лет).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Приказы о зачислении для граждан, подающих заявления в период с 1 апреля по 30 июня текущего года, будут изданы в период с 1 по 5 июля текущего года в течение 3 рабочих дней.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2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76" y="448056"/>
            <a:ext cx="1170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50888"/>
            <a:ext cx="10972800" cy="3841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кампания 2026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764" y="1451217"/>
            <a:ext cx="114391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приема заявлений в первый класс:</a:t>
            </a:r>
          </a:p>
          <a:p>
            <a:pPr algn="ctr"/>
            <a:endParaRPr lang="ru-RU" dirty="0"/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6 июля по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сентября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текущего года можно будет подать заявления 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свободные места.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данный период могут подавать заявления в том числе и граждане, обладающие внеочередным, первоочередным и преимущественным правом зачисления.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о зачислении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изданы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после приема документов.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		</a:t>
            </a:r>
          </a:p>
          <a:p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1328" y="4789207"/>
            <a:ext cx="8421624" cy="13665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/>
                <a:ea typeface="Calibri" panose="020F0502020204030204" pitchFamily="34" charset="0"/>
                <a:cs typeface="Liberation Serif"/>
              </a:rPr>
              <a:t>1 апреля текущего года прием заявлений начинается единовременно, в 00:00 часов, для всех </a:t>
            </a:r>
            <a:r>
              <a:rPr lang="ru-RU" b="1" dirty="0"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лиц, зарегистрированных на закрепленной за учреждением территории, для граждан, обладающих внеочередным, первоочередным и преимущественным правом зачисления.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18C03B-11D3-8B82-6816-43F44591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9" y="339455"/>
            <a:ext cx="1594198" cy="15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7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872" y="91440"/>
            <a:ext cx="6950042" cy="71636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56552"/>
              </p:ext>
            </p:extLst>
          </p:nvPr>
        </p:nvGraphicFramePr>
        <p:xfrm>
          <a:off x="354563" y="701994"/>
          <a:ext cx="11448661" cy="55168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229715">
                  <a:extLst>
                    <a:ext uri="{9D8B030D-6E8A-4147-A177-3AD203B41FA5}">
                      <a16:colId xmlns:a16="http://schemas.microsoft.com/office/drawing/2014/main" val="3987094491"/>
                    </a:ext>
                  </a:extLst>
                </a:gridCol>
                <a:gridCol w="516318">
                  <a:extLst>
                    <a:ext uri="{9D8B030D-6E8A-4147-A177-3AD203B41FA5}">
                      <a16:colId xmlns:a16="http://schemas.microsoft.com/office/drawing/2014/main" val="2904863093"/>
                    </a:ext>
                  </a:extLst>
                </a:gridCol>
                <a:gridCol w="4702628">
                  <a:extLst>
                    <a:ext uri="{9D8B030D-6E8A-4147-A177-3AD203B41FA5}">
                      <a16:colId xmlns:a16="http://schemas.microsoft.com/office/drawing/2014/main" val="3960384949"/>
                    </a:ext>
                  </a:extLst>
                </a:gridCol>
              </a:tblGrid>
              <a:tr h="1755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категории</a:t>
                      </a:r>
                    </a:p>
                  </a:txBody>
                  <a:tcPr marL="65387" marR="65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7" marR="65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117336"/>
                  </a:ext>
                </a:extLst>
              </a:tr>
              <a:tr h="1453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детей, имеющих право внеочередного зачисления</a:t>
                      </a:r>
                    </a:p>
                  </a:txBody>
                  <a:tcPr marL="65387" marR="65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88341"/>
                  </a:ext>
                </a:extLst>
              </a:tr>
              <a:tr h="217958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военнослужащих и дети граждан, пребывавших 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 </a:t>
                      </a:r>
                    </a:p>
                  </a:txBody>
                  <a:tcPr marL="65387" marR="65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7" marR="65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24.06.2023             № 281-ФЗ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 внесении изменений в статьи 19 и 24 Федерального закона «О статусе военнослужащего» и Федеральный закон «О войсках национальной гвардии Российской Федерации»</a:t>
                      </a:r>
                    </a:p>
                  </a:txBody>
                  <a:tcPr marL="65387" marR="65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426985"/>
                  </a:ext>
                </a:extLst>
              </a:tr>
              <a:tr h="18889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Дети сотрудника,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либо в случаях, предусмотренных законами субъектов Российской Федерации, патронатную семью </a:t>
                      </a:r>
                    </a:p>
                  </a:txBody>
                  <a:tcPr marL="65387" marR="65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7" marR="65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от 03.07.2016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226-ФЗ «О войсках национальной гвардии Российской Федерации»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(Постановление  Администрации города Екатеринбурга от 02.03.2023 №493 «О закреплении муниципальных общеобразовательных организаций за территориями муниципального образования «город Екатеринбург» (с изменениями)).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87" marR="65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58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12416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2317</Words>
  <Application>Microsoft Office PowerPoint</Application>
  <PresentationFormat>Широкоэкранный</PresentationFormat>
  <Paragraphs>168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Franklin Gothic Heavy</vt:lpstr>
      <vt:lpstr>Georgia</vt:lpstr>
      <vt:lpstr>Liberation Serif</vt:lpstr>
      <vt:lpstr>Montserrat SemiBold</vt:lpstr>
      <vt:lpstr>Tahoma</vt:lpstr>
      <vt:lpstr>Times New Roman</vt:lpstr>
      <vt:lpstr>Trebuchet MS</vt:lpstr>
      <vt:lpstr>Wingdings 2</vt:lpstr>
      <vt:lpstr>Wingdings 3</vt:lpstr>
      <vt:lpstr>HDOfficeLightV0</vt:lpstr>
      <vt:lpstr>Аспект</vt:lpstr>
      <vt:lpstr>ДЕНЬ ОТКРЫТЫХ ДВЕРЕЙ В  МУНИЦИПАЛЬНОМ АВТОНОМНОМ ОБЩЕОБРАЗОВАТЕЛЬНОМ УЧРЕЖДЕНИИ-СРЕДНЕЙ ОБЩЕОБРАЗОВАТЕЛЬНОЙ ШКОЛЕ №25 ИМЕНИ В.Г. ФЕОФАНОВА </vt:lpstr>
      <vt:lpstr>Презентация PowerPoint</vt:lpstr>
      <vt:lpstr>Изменения в ФЗ «Об образовании в РФ»</vt:lpstr>
      <vt:lpstr>Организация образовательной деятельности для будущих первоклассников</vt:lpstr>
      <vt:lpstr> </vt:lpstr>
      <vt:lpstr>Какие документы необходимы для заполнения заявления:</vt:lpstr>
      <vt:lpstr>Приёмная кампания 2026 года</vt:lpstr>
      <vt:lpstr>Приёмная кампания 2026 года</vt:lpstr>
      <vt:lpstr>Презентация PowerPoint</vt:lpstr>
      <vt:lpstr>Презентация PowerPoint</vt:lpstr>
      <vt:lpstr>Презентация PowerPoint</vt:lpstr>
      <vt:lpstr>Способы подачи заявления: </vt:lpstr>
      <vt:lpstr>Если нет регистрации на ЕПГУ (нет учетной записи)</vt:lpstr>
      <vt:lpstr>Презентация PowerPoint</vt:lpstr>
      <vt:lpstr>Проверка очереди в 1 класс</vt:lpstr>
      <vt:lpstr>Приёмная кампания 2026 года</vt:lpstr>
      <vt:lpstr>Правила распределения обучающихся по классам</vt:lpstr>
      <vt:lpstr>Линейка учебников по программе «Школа России» (издательство «Просвещение») </vt:lpstr>
      <vt:lpstr>Список учебных принадлежностей</vt:lpstr>
      <vt:lpstr>Папка для труда(технологии)технологии и ИЗО:</vt:lpstr>
      <vt:lpstr>Презентация PowerPoint</vt:lpstr>
      <vt:lpstr>Сайт школы: http://школа25.екатеринбург.рф/ Телефон: +7(343)227-36-25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Dobychin</dc:creator>
  <cp:lastModifiedBy>Наталья Некрасова</cp:lastModifiedBy>
  <cp:revision>98</cp:revision>
  <cp:lastPrinted>2022-03-18T12:21:19Z</cp:lastPrinted>
  <dcterms:created xsi:type="dcterms:W3CDTF">2020-04-25T09:44:01Z</dcterms:created>
  <dcterms:modified xsi:type="dcterms:W3CDTF">2026-03-23T04:34:40Z</dcterms:modified>
</cp:coreProperties>
</file>